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5" d="100"/>
          <a:sy n="55" d="100"/>
        </p:scale>
        <p:origin x="90" y="1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609600" y="76202"/>
            <a:ext cx="9347200" cy="917575"/>
          </a:xfrm>
        </p:spPr>
        <p:txBody>
          <a:bodyPr wrap="square" anchor="b">
            <a:normAutofit/>
          </a:bodyPr>
          <a:lstStyle>
            <a:lvl1pPr algn="l">
              <a:defRPr sz="6000">
                <a:solidFill>
                  <a:srgbClr val="FFFFFF"/>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609600" y="914400"/>
            <a:ext cx="8534400" cy="533400"/>
          </a:xfrm>
        </p:spPr>
        <p:txBody>
          <a:bodyPr wrap="square">
            <a:normAutofit/>
          </a:bodyPr>
          <a:lstStyle>
            <a:lvl1pPr marL="0" indent="0" algn="l">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338934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5672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91525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361257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711200" y="1709740"/>
            <a:ext cx="1087120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711200" y="4589465"/>
            <a:ext cx="10871200" cy="1500187"/>
          </a:xfrm>
        </p:spPr>
        <p:txBody>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62632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711200" y="1825625"/>
            <a:ext cx="5418667"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6163733" y="1825625"/>
            <a:ext cx="5418667"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26760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711200" y="76200"/>
            <a:ext cx="10871200" cy="990600"/>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711200" y="1622425"/>
            <a:ext cx="54186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711200" y="2270125"/>
            <a:ext cx="5418667" cy="298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6163732" y="1622425"/>
            <a:ext cx="54186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6163732" y="2270125"/>
            <a:ext cx="5418667" cy="298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98470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286218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147309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711199" y="76200"/>
            <a:ext cx="10871200" cy="990600"/>
          </a:xfrm>
        </p:spPr>
        <p:txBody>
          <a:bodyPr anchor="ctr">
            <a:noAutofit/>
          </a:bodyPr>
          <a:lstStyle>
            <a:lvl1pPr algn="l">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4677304" y="1851025"/>
            <a:ext cx="6172200" cy="3429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711200" y="1851025"/>
            <a:ext cx="3932237" cy="3429000"/>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226512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711199" y="76200"/>
            <a:ext cx="10871200" cy="990600"/>
          </a:xfrm>
        </p:spPr>
        <p:txBody>
          <a:bodyPr anchor="ctr">
            <a:noAutofit/>
          </a:bodyPr>
          <a:lstStyle>
            <a:lvl1pPr algn="l">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3471334" y="1825625"/>
            <a:ext cx="5350933" cy="3009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913467" y="4860925"/>
            <a:ext cx="8466667"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2019FC4C-D79F-4514-868C-48D02A166896}" type="datetimeFigureOut">
              <a:rPr lang="en-US" smtClean="0"/>
              <a:t>4/9/2020</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67436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711200" y="76200"/>
            <a:ext cx="10871200" cy="9906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711200" y="1825625"/>
            <a:ext cx="10871200" cy="3429000"/>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438240"/>
            <a:ext cx="2743200" cy="365125"/>
          </a:xfrm>
          <a:prstGeom prst="rect">
            <a:avLst/>
          </a:prstGeom>
        </p:spPr>
        <p:txBody>
          <a:bodyPr vert="horz" lIns="91440" tIns="45720" rIns="91440" bIns="45720" rtlCol="0" anchor="ctr"/>
          <a:lstStyle>
            <a:lvl1pPr algn="l">
              <a:defRPr sz="1200">
                <a:solidFill>
                  <a:srgbClr val="FFFFFF"/>
                </a:solidFill>
              </a:defRPr>
            </a:lvl1pPr>
          </a:lstStyle>
          <a:p>
            <a:fld id="{2019FC4C-D79F-4514-868C-48D02A166896}" type="datetimeFigureOut">
              <a:rPr lang="en-US" smtClean="0"/>
              <a:t>4/9/2020</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43824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438240"/>
            <a:ext cx="2743200" cy="365125"/>
          </a:xfrm>
          <a:prstGeom prst="rect">
            <a:avLst/>
          </a:prstGeom>
        </p:spPr>
        <p:txBody>
          <a:bodyPr vert="horz" lIns="91440" tIns="45720" rIns="91440" bIns="45720" rtlCol="0" anchor="ctr"/>
          <a:lstStyle>
            <a:lvl1pPr algn="r">
              <a:defRPr sz="1200">
                <a:solidFill>
                  <a:srgbClr val="FFFFFF"/>
                </a:solidFill>
              </a:defRPr>
            </a:lvl1pPr>
          </a:lstStyle>
          <a:p>
            <a:fld id="{831C3978-85DA-4678-9363-F9D794FE7E98}" type="slidenum">
              <a:rPr lang="en-US" smtClean="0"/>
              <a:t>‹#›</a:t>
            </a:fld>
            <a:endParaRPr lang="en-US"/>
          </a:p>
        </p:txBody>
      </p:sp>
    </p:spTree>
    <p:extLst>
      <p:ext uri="{BB962C8B-B14F-4D97-AF65-F5344CB8AC3E}">
        <p14:creationId xmlns:p14="http://schemas.microsoft.com/office/powerpoint/2010/main" val="2842099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6D2E-5328-43BF-91D4-393B05F7DD36}"/>
              </a:ext>
            </a:extLst>
          </p:cNvPr>
          <p:cNvSpPr>
            <a:spLocks noGrp="1"/>
          </p:cNvSpPr>
          <p:nvPr>
            <p:ph type="ctrTitle"/>
          </p:nvPr>
        </p:nvSpPr>
        <p:spPr/>
        <p:txBody>
          <a:bodyPr>
            <a:normAutofit fontScale="90000"/>
          </a:bodyPr>
          <a:lstStyle/>
          <a:p>
            <a:r>
              <a:rPr lang="en-US" b="1" dirty="0"/>
              <a:t>In the Presence of the Shepherd</a:t>
            </a:r>
            <a:endParaRPr lang="en-US" dirty="0"/>
          </a:p>
        </p:txBody>
      </p:sp>
      <p:sp>
        <p:nvSpPr>
          <p:cNvPr id="3" name="Subtitle 2">
            <a:extLst>
              <a:ext uri="{FF2B5EF4-FFF2-40B4-BE49-F238E27FC236}">
                <a16:creationId xmlns:a16="http://schemas.microsoft.com/office/drawing/2014/main" id="{3DFB69C3-FFAE-4FC6-A4CD-F5D88ACDD475}"/>
              </a:ext>
            </a:extLst>
          </p:cNvPr>
          <p:cNvSpPr>
            <a:spLocks noGrp="1"/>
          </p:cNvSpPr>
          <p:nvPr>
            <p:ph type="subTitle" idx="1"/>
          </p:nvPr>
        </p:nvSpPr>
        <p:spPr>
          <a:xfrm>
            <a:off x="609600" y="914400"/>
            <a:ext cx="8534400" cy="685800"/>
          </a:xfrm>
        </p:spPr>
        <p:txBody>
          <a:bodyPr>
            <a:noAutofit/>
          </a:bodyPr>
          <a:lstStyle/>
          <a:p>
            <a:r>
              <a:rPr lang="en-US" sz="4800" dirty="0"/>
              <a:t>His Promise</a:t>
            </a:r>
          </a:p>
        </p:txBody>
      </p:sp>
    </p:spTree>
    <p:extLst>
      <p:ext uri="{BB962C8B-B14F-4D97-AF65-F5344CB8AC3E}">
        <p14:creationId xmlns:p14="http://schemas.microsoft.com/office/powerpoint/2010/main" val="15627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3CA3-5651-4CE8-9854-D420771C372F}"/>
              </a:ext>
            </a:extLst>
          </p:cNvPr>
          <p:cNvSpPr>
            <a:spLocks noGrp="1"/>
          </p:cNvSpPr>
          <p:nvPr>
            <p:ph type="title"/>
          </p:nvPr>
        </p:nvSpPr>
        <p:spPr>
          <a:xfrm>
            <a:off x="711200" y="76200"/>
            <a:ext cx="10871200" cy="1155700"/>
          </a:xfrm>
        </p:spPr>
        <p:txBody>
          <a:bodyPr>
            <a:noAutofit/>
          </a:bodyPr>
          <a:lstStyle/>
          <a:p>
            <a:pPr algn="ctr"/>
            <a:r>
              <a:rPr lang="en-US" b="1" dirty="0"/>
              <a:t>“</a:t>
            </a:r>
            <a:r>
              <a:rPr lang="en-US" sz="4800" b="1" dirty="0"/>
              <a:t>Surely Goodness And Lovingkindness Will Follow Me All The Days Of My Life;”</a:t>
            </a:r>
            <a:endParaRPr lang="en-US" sz="5400" b="1" dirty="0"/>
          </a:p>
        </p:txBody>
      </p:sp>
      <p:sp>
        <p:nvSpPr>
          <p:cNvPr id="3" name="Content Placeholder 2">
            <a:extLst>
              <a:ext uri="{FF2B5EF4-FFF2-40B4-BE49-F238E27FC236}">
                <a16:creationId xmlns:a16="http://schemas.microsoft.com/office/drawing/2014/main" id="{45C47E71-9C2F-4E8E-8D11-975FF68139F2}"/>
              </a:ext>
            </a:extLst>
          </p:cNvPr>
          <p:cNvSpPr>
            <a:spLocks noGrp="1"/>
          </p:cNvSpPr>
          <p:nvPr>
            <p:ph idx="1"/>
          </p:nvPr>
        </p:nvSpPr>
        <p:spPr/>
        <p:txBody>
          <a:bodyPr>
            <a:normAutofit/>
          </a:bodyPr>
          <a:lstStyle/>
          <a:p>
            <a:r>
              <a:rPr lang="en-US" sz="4000" dirty="0"/>
              <a:t>Surely goodness and lovingkindness (mercy)</a:t>
            </a:r>
          </a:p>
          <a:p>
            <a:r>
              <a:rPr lang="en-US" sz="4000" dirty="0"/>
              <a:t>Will follow me all the days of my life</a:t>
            </a:r>
          </a:p>
        </p:txBody>
      </p:sp>
      <p:sp>
        <p:nvSpPr>
          <p:cNvPr id="10" name="Rectangle 9">
            <a:extLst>
              <a:ext uri="{FF2B5EF4-FFF2-40B4-BE49-F238E27FC236}">
                <a16:creationId xmlns:a16="http://schemas.microsoft.com/office/drawing/2014/main" id="{942E9D5C-48B8-4C74-81F3-AD75E63CC6DA}"/>
              </a:ext>
            </a:extLst>
          </p:cNvPr>
          <p:cNvSpPr/>
          <p:nvPr/>
        </p:nvSpPr>
        <p:spPr>
          <a:xfrm>
            <a:off x="711200" y="3124200"/>
            <a:ext cx="10871200" cy="154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If we are to enjoy the goodness and mercy of God, we must be faithful because those who are unfaithful do not have these benefits from God - </a:t>
            </a:r>
            <a:r>
              <a:rPr lang="en-US" sz="3600" dirty="0" err="1"/>
              <a:t>Psa</a:t>
            </a:r>
            <a:r>
              <a:rPr lang="en-US" sz="3600" dirty="0"/>
              <a:t> 34:15-19</a:t>
            </a:r>
          </a:p>
        </p:txBody>
      </p:sp>
      <p:sp>
        <p:nvSpPr>
          <p:cNvPr id="13" name="Rectangle 12">
            <a:extLst>
              <a:ext uri="{FF2B5EF4-FFF2-40B4-BE49-F238E27FC236}">
                <a16:creationId xmlns:a16="http://schemas.microsoft.com/office/drawing/2014/main" id="{CBCDDCD6-AD51-49CE-9706-4DC98186A51E}"/>
              </a:ext>
            </a:extLst>
          </p:cNvPr>
          <p:cNvSpPr/>
          <p:nvPr/>
        </p:nvSpPr>
        <p:spPr>
          <a:xfrm>
            <a:off x="711200" y="3124200"/>
            <a:ext cx="10871200" cy="154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goodness and mercy that comes from God lasts while we are faithful to Him during the time we have on this earth.</a:t>
            </a:r>
          </a:p>
        </p:txBody>
      </p:sp>
      <p:sp>
        <p:nvSpPr>
          <p:cNvPr id="14" name="Rectangle 13">
            <a:extLst>
              <a:ext uri="{FF2B5EF4-FFF2-40B4-BE49-F238E27FC236}">
                <a16:creationId xmlns:a16="http://schemas.microsoft.com/office/drawing/2014/main" id="{C250CF0B-BF58-4996-A7EC-5E0E2677262D}"/>
              </a:ext>
            </a:extLst>
          </p:cNvPr>
          <p:cNvSpPr/>
          <p:nvPr/>
        </p:nvSpPr>
        <p:spPr>
          <a:xfrm>
            <a:off x="711200" y="3124200"/>
            <a:ext cx="10871200" cy="154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God’s gifts for the faithful are continual and not a onetime blessing. They continue and remain with those who love the LORD - Lam 3:22-23</a:t>
            </a:r>
          </a:p>
        </p:txBody>
      </p:sp>
      <p:sp>
        <p:nvSpPr>
          <p:cNvPr id="15" name="Rectangle 14">
            <a:extLst>
              <a:ext uri="{FF2B5EF4-FFF2-40B4-BE49-F238E27FC236}">
                <a16:creationId xmlns:a16="http://schemas.microsoft.com/office/drawing/2014/main" id="{E24F407B-66E2-4BD6-8262-59073D2026EA}"/>
              </a:ext>
            </a:extLst>
          </p:cNvPr>
          <p:cNvSpPr/>
          <p:nvPr/>
        </p:nvSpPr>
        <p:spPr>
          <a:xfrm>
            <a:off x="711200" y="2620108"/>
            <a:ext cx="10871200" cy="1863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first word here tells us that what will follow David is guaranteed to all faithful followers of God.</a:t>
            </a:r>
          </a:p>
        </p:txBody>
      </p:sp>
      <p:sp>
        <p:nvSpPr>
          <p:cNvPr id="16" name="Rectangle 15">
            <a:extLst>
              <a:ext uri="{FF2B5EF4-FFF2-40B4-BE49-F238E27FC236}">
                <a16:creationId xmlns:a16="http://schemas.microsoft.com/office/drawing/2014/main" id="{B1705598-E43A-4500-914D-8CFE76F0C6E6}"/>
              </a:ext>
            </a:extLst>
          </p:cNvPr>
          <p:cNvSpPr/>
          <p:nvPr/>
        </p:nvSpPr>
        <p:spPr>
          <a:xfrm>
            <a:off x="711200" y="2665534"/>
            <a:ext cx="10871200" cy="181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Lovingkindness (Mercy) is compassion and pity for others.</a:t>
            </a:r>
          </a:p>
        </p:txBody>
      </p:sp>
      <p:sp>
        <p:nvSpPr>
          <p:cNvPr id="17" name="Rectangle 16">
            <a:extLst>
              <a:ext uri="{FF2B5EF4-FFF2-40B4-BE49-F238E27FC236}">
                <a16:creationId xmlns:a16="http://schemas.microsoft.com/office/drawing/2014/main" id="{0A2C76B4-593C-4A1E-8774-70B2926DB7E0}"/>
              </a:ext>
            </a:extLst>
          </p:cNvPr>
          <p:cNvSpPr/>
          <p:nvPr/>
        </p:nvSpPr>
        <p:spPr>
          <a:xfrm>
            <a:off x="711200" y="2597639"/>
            <a:ext cx="10871200" cy="1886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t>Even while facing great difficulties in our lives we can still see the goodness of God and His lovingkindness - </a:t>
            </a:r>
            <a:r>
              <a:rPr lang="en-US" sz="3600" dirty="0" err="1"/>
              <a:t>Psa</a:t>
            </a:r>
            <a:r>
              <a:rPr lang="en-US" sz="3600" dirty="0"/>
              <a:t> 86:12-13</a:t>
            </a:r>
          </a:p>
        </p:txBody>
      </p:sp>
    </p:spTree>
    <p:extLst>
      <p:ext uri="{BB962C8B-B14F-4D97-AF65-F5344CB8AC3E}">
        <p14:creationId xmlns:p14="http://schemas.microsoft.com/office/powerpoint/2010/main" val="5514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1" nodeType="clickEffect">
                                  <p:stCondLst>
                                    <p:cond delay="0"/>
                                  </p:stCondLst>
                                  <p:childTnLst>
                                    <p:animEffect transition="out" filter="blinds(horizontal)">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3"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CA6A-8811-4946-A089-BB6FDC6D4AD3}"/>
              </a:ext>
            </a:extLst>
          </p:cNvPr>
          <p:cNvSpPr>
            <a:spLocks noGrp="1"/>
          </p:cNvSpPr>
          <p:nvPr>
            <p:ph type="title"/>
          </p:nvPr>
        </p:nvSpPr>
        <p:spPr>
          <a:xfrm>
            <a:off x="711200" y="76199"/>
            <a:ext cx="10871200" cy="1527175"/>
          </a:xfrm>
        </p:spPr>
        <p:txBody>
          <a:bodyPr>
            <a:noAutofit/>
          </a:bodyPr>
          <a:lstStyle/>
          <a:p>
            <a:r>
              <a:rPr lang="en-US" sz="4800" b="1" dirty="0"/>
              <a:t>“And I Will Dwell In The House Of The LORD Forever”</a:t>
            </a:r>
            <a:endParaRPr lang="en-US" sz="5400" dirty="0"/>
          </a:p>
        </p:txBody>
      </p:sp>
      <p:sp>
        <p:nvSpPr>
          <p:cNvPr id="3" name="Content Placeholder 2">
            <a:extLst>
              <a:ext uri="{FF2B5EF4-FFF2-40B4-BE49-F238E27FC236}">
                <a16:creationId xmlns:a16="http://schemas.microsoft.com/office/drawing/2014/main" id="{ECD91B13-A2E3-4C4E-9930-E2A29AC847AD}"/>
              </a:ext>
            </a:extLst>
          </p:cNvPr>
          <p:cNvSpPr>
            <a:spLocks noGrp="1"/>
          </p:cNvSpPr>
          <p:nvPr>
            <p:ph idx="1"/>
          </p:nvPr>
        </p:nvSpPr>
        <p:spPr>
          <a:xfrm>
            <a:off x="711200" y="1825624"/>
            <a:ext cx="10871200" cy="4153145"/>
          </a:xfrm>
        </p:spPr>
        <p:txBody>
          <a:bodyPr>
            <a:noAutofit/>
          </a:bodyPr>
          <a:lstStyle/>
          <a:p>
            <a:r>
              <a:rPr lang="en-US" sz="4000" dirty="0"/>
              <a:t>And I will dwell</a:t>
            </a:r>
          </a:p>
          <a:p>
            <a:r>
              <a:rPr lang="en-US" sz="4000" dirty="0"/>
              <a:t>In the house of the LORD Forever</a:t>
            </a:r>
          </a:p>
          <a:p>
            <a:r>
              <a:rPr lang="en-US" sz="4000" dirty="0"/>
              <a:t>The result of our faithfulness is found in eternal life with the Father where we abide forever because of His lovingkindness and it’s where we see the ultimate display of God’s goodness, care and love.</a:t>
            </a:r>
          </a:p>
        </p:txBody>
      </p:sp>
      <p:sp>
        <p:nvSpPr>
          <p:cNvPr id="5" name="Rectangle 4">
            <a:extLst>
              <a:ext uri="{FF2B5EF4-FFF2-40B4-BE49-F238E27FC236}">
                <a16:creationId xmlns:a16="http://schemas.microsoft.com/office/drawing/2014/main" id="{36D85EA4-ED0E-453E-9560-43946D47EBD0}"/>
              </a:ext>
            </a:extLst>
          </p:cNvPr>
          <p:cNvSpPr/>
          <p:nvPr/>
        </p:nvSpPr>
        <p:spPr>
          <a:xfrm>
            <a:off x="711200" y="3352799"/>
            <a:ext cx="10871200" cy="257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God has made sure that the faithful who are in eternal life abide in a place that is proper and fitting for those who love Him - Jn 14:2-3</a:t>
            </a:r>
          </a:p>
        </p:txBody>
      </p:sp>
      <p:sp>
        <p:nvSpPr>
          <p:cNvPr id="7" name="Rectangle 6">
            <a:extLst>
              <a:ext uri="{FF2B5EF4-FFF2-40B4-BE49-F238E27FC236}">
                <a16:creationId xmlns:a16="http://schemas.microsoft.com/office/drawing/2014/main" id="{4539CFCE-9EEB-4168-A379-131FA176C916}"/>
              </a:ext>
            </a:extLst>
          </p:cNvPr>
          <p:cNvSpPr/>
          <p:nvPr/>
        </p:nvSpPr>
        <p:spPr>
          <a:xfrm>
            <a:off x="711200" y="3352799"/>
            <a:ext cx="10871200" cy="257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faithful die - but do they stay dead?</a:t>
            </a:r>
          </a:p>
        </p:txBody>
      </p:sp>
      <p:sp>
        <p:nvSpPr>
          <p:cNvPr id="9" name="Rectangle 8">
            <a:extLst>
              <a:ext uri="{FF2B5EF4-FFF2-40B4-BE49-F238E27FC236}">
                <a16:creationId xmlns:a16="http://schemas.microsoft.com/office/drawing/2014/main" id="{91C2EE61-4399-4652-8BE3-8AE77F49A41E}"/>
              </a:ext>
            </a:extLst>
          </p:cNvPr>
          <p:cNvSpPr/>
          <p:nvPr/>
        </p:nvSpPr>
        <p:spPr>
          <a:xfrm>
            <a:off x="711200" y="3352799"/>
            <a:ext cx="10871200" cy="257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unfaithful, when they die, what do they face? Do they stay dead? No!</a:t>
            </a:r>
          </a:p>
        </p:txBody>
      </p:sp>
      <p:sp>
        <p:nvSpPr>
          <p:cNvPr id="11" name="Rectangle 10">
            <a:extLst>
              <a:ext uri="{FF2B5EF4-FFF2-40B4-BE49-F238E27FC236}">
                <a16:creationId xmlns:a16="http://schemas.microsoft.com/office/drawing/2014/main" id="{9814DC36-7EBD-4B61-8359-718968AF336B}"/>
              </a:ext>
            </a:extLst>
          </p:cNvPr>
          <p:cNvSpPr/>
          <p:nvPr/>
        </p:nvSpPr>
        <p:spPr>
          <a:xfrm>
            <a:off x="711200" y="2461846"/>
            <a:ext cx="10871200" cy="198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As a result of being faithful we have goodness &amp; mercy given to us from God and as a result of those things we (the faithful) will dwell with Him.</a:t>
            </a:r>
          </a:p>
        </p:txBody>
      </p:sp>
      <p:sp>
        <p:nvSpPr>
          <p:cNvPr id="12" name="Rectangle 11">
            <a:extLst>
              <a:ext uri="{FF2B5EF4-FFF2-40B4-BE49-F238E27FC236}">
                <a16:creationId xmlns:a16="http://schemas.microsoft.com/office/drawing/2014/main" id="{E09D9ECB-0A95-4E97-A8EF-0DD7AED09433}"/>
              </a:ext>
            </a:extLst>
          </p:cNvPr>
          <p:cNvSpPr/>
          <p:nvPr/>
        </p:nvSpPr>
        <p:spPr>
          <a:xfrm>
            <a:off x="711200" y="2461846"/>
            <a:ext cx="10871200" cy="198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To dwell with Him doesn’t mean to just hear Him or be able to speak to Him it means we literally live with Him, our home is with God, the Father of the faithful - Rom 6:8a; 2 Tim 2:11</a:t>
            </a:r>
          </a:p>
        </p:txBody>
      </p:sp>
    </p:spTree>
    <p:extLst>
      <p:ext uri="{BB962C8B-B14F-4D97-AF65-F5344CB8AC3E}">
        <p14:creationId xmlns:p14="http://schemas.microsoft.com/office/powerpoint/2010/main" val="256204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3"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1" nodeType="clickEffect">
                                  <p:stCondLst>
                                    <p:cond delay="0"/>
                                  </p:stCondLst>
                                  <p:childTnLst>
                                    <p:animEffect transition="out" filter="blinds(horizontal)">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9"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9BA0-DFC0-4F25-AA2D-55FB50F86CFF}"/>
              </a:ext>
            </a:extLst>
          </p:cNvPr>
          <p:cNvSpPr>
            <a:spLocks noGrp="1"/>
          </p:cNvSpPr>
          <p:nvPr>
            <p:ph type="title"/>
          </p:nvPr>
        </p:nvSpPr>
        <p:spPr/>
        <p:txBody>
          <a:bodyPr>
            <a:normAutofit/>
          </a:bodyPr>
          <a:lstStyle/>
          <a:p>
            <a:pPr algn="ctr"/>
            <a:r>
              <a:rPr lang="en-US" sz="4800" b="1" dirty="0"/>
              <a:t>Provisions From God For Us Today</a:t>
            </a:r>
            <a:endParaRPr lang="en-US" sz="5400" dirty="0"/>
          </a:p>
        </p:txBody>
      </p:sp>
      <p:sp>
        <p:nvSpPr>
          <p:cNvPr id="3" name="Content Placeholder 2">
            <a:extLst>
              <a:ext uri="{FF2B5EF4-FFF2-40B4-BE49-F238E27FC236}">
                <a16:creationId xmlns:a16="http://schemas.microsoft.com/office/drawing/2014/main" id="{3D664F9C-1E52-4930-8C47-F2559EE9245B}"/>
              </a:ext>
            </a:extLst>
          </p:cNvPr>
          <p:cNvSpPr>
            <a:spLocks noGrp="1"/>
          </p:cNvSpPr>
          <p:nvPr>
            <p:ph idx="1"/>
          </p:nvPr>
        </p:nvSpPr>
        <p:spPr/>
        <p:txBody>
          <a:bodyPr>
            <a:normAutofit/>
          </a:bodyPr>
          <a:lstStyle/>
          <a:p>
            <a:r>
              <a:rPr lang="en-US" dirty="0"/>
              <a:t>God made a promise to David and He makes the same promise to us today.</a:t>
            </a:r>
          </a:p>
          <a:p>
            <a:r>
              <a:rPr lang="en-US" dirty="0"/>
              <a:t>We must take advantage of God’s promise.</a:t>
            </a:r>
            <a:endParaRPr lang="en-US" sz="4000" dirty="0"/>
          </a:p>
        </p:txBody>
      </p:sp>
      <p:sp>
        <p:nvSpPr>
          <p:cNvPr id="6" name="Rectangle 5">
            <a:extLst>
              <a:ext uri="{FF2B5EF4-FFF2-40B4-BE49-F238E27FC236}">
                <a16:creationId xmlns:a16="http://schemas.microsoft.com/office/drawing/2014/main" id="{DE2E611B-6255-4D0C-92CE-87FDF6818B06}"/>
              </a:ext>
            </a:extLst>
          </p:cNvPr>
          <p:cNvSpPr/>
          <p:nvPr/>
        </p:nvSpPr>
        <p:spPr>
          <a:xfrm>
            <a:off x="812800" y="3130062"/>
            <a:ext cx="10769600" cy="24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We must decide if we are willing to be faithful to Him so that we can know His goodness and lovingkindness and abide with Him forever in His house (the heavenly abode)</a:t>
            </a:r>
          </a:p>
        </p:txBody>
      </p:sp>
      <p:sp>
        <p:nvSpPr>
          <p:cNvPr id="7" name="Rectangle 6">
            <a:extLst>
              <a:ext uri="{FF2B5EF4-FFF2-40B4-BE49-F238E27FC236}">
                <a16:creationId xmlns:a16="http://schemas.microsoft.com/office/drawing/2014/main" id="{D0F43633-D5A8-4162-9094-45C410B947D9}"/>
              </a:ext>
            </a:extLst>
          </p:cNvPr>
          <p:cNvSpPr/>
          <p:nvPr/>
        </p:nvSpPr>
        <p:spPr>
          <a:xfrm>
            <a:off x="812800" y="3162750"/>
            <a:ext cx="10871200" cy="2392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God promised that the faithful will live with Him for eternity</a:t>
            </a:r>
          </a:p>
        </p:txBody>
      </p:sp>
      <p:sp>
        <p:nvSpPr>
          <p:cNvPr id="9" name="Rectangle 8">
            <a:extLst>
              <a:ext uri="{FF2B5EF4-FFF2-40B4-BE49-F238E27FC236}">
                <a16:creationId xmlns:a16="http://schemas.microsoft.com/office/drawing/2014/main" id="{28EF6C0A-78A9-47DF-9234-00C589E3D923}"/>
              </a:ext>
            </a:extLst>
          </p:cNvPr>
          <p:cNvSpPr/>
          <p:nvPr/>
        </p:nvSpPr>
        <p:spPr>
          <a:xfrm>
            <a:off x="914400" y="2784544"/>
            <a:ext cx="10769600" cy="174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We can see the goodness of God and know His lovingkindness through the sacrifice of His Son and through the blessings and comfort He gives us today.</a:t>
            </a:r>
          </a:p>
        </p:txBody>
      </p:sp>
      <p:sp>
        <p:nvSpPr>
          <p:cNvPr id="10" name="Rectangle 9">
            <a:extLst>
              <a:ext uri="{FF2B5EF4-FFF2-40B4-BE49-F238E27FC236}">
                <a16:creationId xmlns:a16="http://schemas.microsoft.com/office/drawing/2014/main" id="{1603F993-9088-4F8B-BB19-B401B2D949DE}"/>
              </a:ext>
            </a:extLst>
          </p:cNvPr>
          <p:cNvSpPr/>
          <p:nvPr/>
        </p:nvSpPr>
        <p:spPr>
          <a:xfrm>
            <a:off x="812800" y="2821688"/>
            <a:ext cx="10769600" cy="2071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t>We (the faithful today) can have the goodness and lovingkindness of God in our lives</a:t>
            </a:r>
            <a:r>
              <a:rPr lang="en-US" dirty="0"/>
              <a:t>.</a:t>
            </a:r>
            <a:endParaRPr lang="en-US" sz="3600" dirty="0"/>
          </a:p>
        </p:txBody>
      </p:sp>
    </p:spTree>
    <p:extLst>
      <p:ext uri="{BB962C8B-B14F-4D97-AF65-F5344CB8AC3E}">
        <p14:creationId xmlns:p14="http://schemas.microsoft.com/office/powerpoint/2010/main" val="526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1201" y="1236664"/>
            <a:ext cx="5317068" cy="4770435"/>
          </a:xfrm>
        </p:spPr>
        <p:txBody>
          <a:bodyPr>
            <a:normAutofit fontScale="32500" lnSpcReduction="20000"/>
          </a:bodyPr>
          <a:lstStyle/>
          <a:p>
            <a:pPr>
              <a:buFont typeface="Wingdings" panose="05000000000000000000" pitchFamily="2" charset="2"/>
              <a:buChar char="Ø"/>
            </a:pPr>
            <a:r>
              <a:rPr lang="en-US" sz="9800" dirty="0"/>
              <a:t>GOD'S PART</a:t>
            </a:r>
          </a:p>
          <a:p>
            <a:pPr>
              <a:spcBef>
                <a:spcPts val="1200"/>
              </a:spcBef>
              <a:spcAft>
                <a:spcPts val="600"/>
              </a:spcAft>
              <a:buFont typeface="Wingdings" panose="05000000000000000000" pitchFamily="2" charset="2"/>
              <a:buChar char="Ø"/>
            </a:pPr>
            <a:r>
              <a:rPr lang="en-US" sz="7400" b="1" dirty="0"/>
              <a:t>The great love of God for man</a:t>
            </a:r>
            <a:r>
              <a:rPr lang="en-US" sz="7400" dirty="0"/>
              <a:t> (</a:t>
            </a:r>
            <a:r>
              <a:rPr lang="en-US" sz="7400" u="sng" dirty="0" err="1"/>
              <a:t>Jn</a:t>
            </a:r>
            <a:r>
              <a:rPr lang="en-US" sz="7400" u="sng" dirty="0"/>
              <a:t> 3:16</a:t>
            </a:r>
            <a:r>
              <a:rPr lang="en-US" sz="7400" dirty="0"/>
              <a:t>)</a:t>
            </a:r>
          </a:p>
          <a:p>
            <a:pPr>
              <a:spcAft>
                <a:spcPts val="600"/>
              </a:spcAft>
              <a:buFont typeface="Wingdings" panose="05000000000000000000" pitchFamily="2" charset="2"/>
              <a:buChar char="Ø"/>
            </a:pPr>
            <a:r>
              <a:rPr lang="en-US" sz="7400" b="1" dirty="0"/>
              <a:t>He gave His Son, Jesus Christ, as the Savior</a:t>
            </a:r>
            <a:r>
              <a:rPr lang="en-US" sz="7400" dirty="0"/>
              <a:t> (</a:t>
            </a:r>
            <a:r>
              <a:rPr lang="en-US" sz="7400" u="sng" dirty="0"/>
              <a:t>Lk 19:10</a:t>
            </a:r>
            <a:r>
              <a:rPr lang="en-US" sz="7400" dirty="0"/>
              <a:t>)</a:t>
            </a:r>
          </a:p>
          <a:p>
            <a:pPr>
              <a:spcAft>
                <a:spcPts val="600"/>
              </a:spcAft>
              <a:buFont typeface="Wingdings" panose="05000000000000000000" pitchFamily="2" charset="2"/>
              <a:buChar char="Ø"/>
            </a:pPr>
            <a:r>
              <a:rPr lang="en-US" sz="7400" b="1" dirty="0"/>
              <a:t>Sent the Holy Spirit as a guide</a:t>
            </a:r>
            <a:r>
              <a:rPr lang="en-US" sz="7400" dirty="0"/>
              <a:t> (</a:t>
            </a:r>
            <a:r>
              <a:rPr lang="en-US" sz="7400" u="sng" dirty="0" err="1"/>
              <a:t>Jn</a:t>
            </a:r>
            <a:r>
              <a:rPr lang="en-US" sz="7400" u="sng" dirty="0"/>
              <a:t> 16:13</a:t>
            </a:r>
            <a:r>
              <a:rPr lang="en-US" sz="7400" dirty="0"/>
              <a:t>)</a:t>
            </a:r>
          </a:p>
          <a:p>
            <a:pPr>
              <a:spcAft>
                <a:spcPts val="600"/>
              </a:spcAft>
              <a:buFont typeface="Wingdings" panose="05000000000000000000" pitchFamily="2" charset="2"/>
              <a:buChar char="Ø"/>
            </a:pPr>
            <a:r>
              <a:rPr lang="en-US" sz="7400" b="1" dirty="0"/>
              <a:t>Gave the Gospel as "the power" unto salvation</a:t>
            </a:r>
            <a:r>
              <a:rPr lang="en-US" sz="7400" dirty="0"/>
              <a:t> (</a:t>
            </a:r>
            <a:r>
              <a:rPr lang="en-US" sz="7400" u="sng" dirty="0"/>
              <a:t>Rom 1:16</a:t>
            </a:r>
            <a:r>
              <a:rPr lang="en-US" sz="7400" dirty="0"/>
              <a:t>)</a:t>
            </a:r>
          </a:p>
          <a:p>
            <a:pPr>
              <a:buFont typeface="Wingdings" panose="05000000000000000000" pitchFamily="2" charset="2"/>
              <a:buChar char="Ø"/>
            </a:pPr>
            <a:r>
              <a:rPr lang="en-US" sz="7400" b="1" dirty="0"/>
              <a:t>Provided atonement by the blood of Christ</a:t>
            </a:r>
            <a:r>
              <a:rPr lang="en-US" sz="7400" dirty="0"/>
              <a:t> (</a:t>
            </a:r>
            <a:r>
              <a:rPr lang="en-US" sz="7400" u="sng" dirty="0"/>
              <a:t>Rom 5:9</a:t>
            </a:r>
            <a:r>
              <a:rPr lang="en-US" sz="7400" dirty="0"/>
              <a:t>)</a:t>
            </a:r>
          </a:p>
        </p:txBody>
      </p:sp>
      <p:sp>
        <p:nvSpPr>
          <p:cNvPr id="3" name="Content Placeholder 2"/>
          <p:cNvSpPr>
            <a:spLocks noGrp="1"/>
          </p:cNvSpPr>
          <p:nvPr>
            <p:ph sz="half" idx="2"/>
          </p:nvPr>
        </p:nvSpPr>
        <p:spPr>
          <a:xfrm>
            <a:off x="6096001" y="1236664"/>
            <a:ext cx="5486400" cy="4770435"/>
          </a:xfrm>
        </p:spPr>
        <p:txBody>
          <a:bodyPr>
            <a:normAutofit fontScale="32500" lnSpcReduction="20000"/>
          </a:bodyPr>
          <a:lstStyle/>
          <a:p>
            <a:pPr>
              <a:buFont typeface="Wingdings" panose="05000000000000000000" pitchFamily="2" charset="2"/>
              <a:buChar char="Ø"/>
            </a:pPr>
            <a:r>
              <a:rPr lang="en-US" sz="9800" dirty="0"/>
              <a:t>MAN'S PART</a:t>
            </a:r>
          </a:p>
          <a:p>
            <a:pPr>
              <a:spcBef>
                <a:spcPts val="1200"/>
              </a:spcBef>
              <a:spcAft>
                <a:spcPts val="600"/>
              </a:spcAft>
              <a:buFont typeface="Wingdings" panose="05000000000000000000" pitchFamily="2" charset="2"/>
              <a:buChar char="Ø"/>
            </a:pPr>
            <a:r>
              <a:rPr lang="en-US" sz="7400" b="1" dirty="0"/>
              <a:t>Hear the Gospel</a:t>
            </a:r>
            <a:r>
              <a:rPr lang="en-US" sz="7400" dirty="0"/>
              <a:t> (</a:t>
            </a:r>
            <a:r>
              <a:rPr lang="en-US" sz="7400" u="sng" dirty="0"/>
              <a:t>Rom 10:17</a:t>
            </a:r>
            <a:r>
              <a:rPr lang="en-US" sz="7400" dirty="0"/>
              <a:t>, </a:t>
            </a:r>
            <a:r>
              <a:rPr lang="en-US" sz="7400" u="sng" dirty="0" err="1"/>
              <a:t>Jn</a:t>
            </a:r>
            <a:r>
              <a:rPr lang="en-US" sz="7400" u="sng" dirty="0"/>
              <a:t> 8:32</a:t>
            </a:r>
            <a:r>
              <a:rPr lang="en-US" sz="7400" dirty="0"/>
              <a:t>)</a:t>
            </a:r>
          </a:p>
          <a:p>
            <a:pPr>
              <a:spcAft>
                <a:spcPts val="600"/>
              </a:spcAft>
              <a:buFont typeface="Wingdings" panose="05000000000000000000" pitchFamily="2" charset="2"/>
              <a:buChar char="Ø"/>
            </a:pPr>
            <a:r>
              <a:rPr lang="en-US" sz="7400" b="1" dirty="0"/>
              <a:t>Believe the Gospel</a:t>
            </a:r>
            <a:r>
              <a:rPr lang="en-US" sz="7400" dirty="0"/>
              <a:t> (</a:t>
            </a:r>
            <a:r>
              <a:rPr lang="en-US" sz="7400" u="sng" dirty="0" err="1"/>
              <a:t>Heb</a:t>
            </a:r>
            <a:r>
              <a:rPr lang="en-US" sz="7400" u="sng" dirty="0"/>
              <a:t> 11:6</a:t>
            </a:r>
            <a:r>
              <a:rPr lang="en-US" sz="7400" dirty="0"/>
              <a:t>, </a:t>
            </a:r>
            <a:r>
              <a:rPr lang="en-US" sz="7400" u="sng" dirty="0" err="1"/>
              <a:t>Jn</a:t>
            </a:r>
            <a:r>
              <a:rPr lang="en-US" sz="7400" u="sng" dirty="0"/>
              <a:t> 20:31</a:t>
            </a:r>
            <a:r>
              <a:rPr lang="en-US" sz="7400" dirty="0"/>
              <a:t>)</a:t>
            </a:r>
          </a:p>
          <a:p>
            <a:pPr>
              <a:spcAft>
                <a:spcPts val="600"/>
              </a:spcAft>
              <a:buFont typeface="Wingdings" panose="05000000000000000000" pitchFamily="2" charset="2"/>
              <a:buChar char="Ø"/>
            </a:pPr>
            <a:r>
              <a:rPr lang="en-US" sz="7400" b="1" dirty="0"/>
              <a:t>Repent of past sins</a:t>
            </a:r>
            <a:r>
              <a:rPr lang="en-US" sz="7400" dirty="0"/>
              <a:t> (</a:t>
            </a:r>
            <a:r>
              <a:rPr lang="en-US" sz="7400" u="sng" dirty="0"/>
              <a:t>Lk 13:3</a:t>
            </a:r>
            <a:r>
              <a:rPr lang="en-US" sz="7400" dirty="0"/>
              <a:t>, </a:t>
            </a:r>
            <a:r>
              <a:rPr lang="en-US" sz="7400" u="sng" dirty="0"/>
              <a:t>Acts 17:30</a:t>
            </a:r>
            <a:r>
              <a:rPr lang="en-US" sz="7400" dirty="0"/>
              <a:t>)</a:t>
            </a:r>
          </a:p>
          <a:p>
            <a:pPr>
              <a:spcAft>
                <a:spcPts val="600"/>
              </a:spcAft>
              <a:buFont typeface="Wingdings" panose="05000000000000000000" pitchFamily="2" charset="2"/>
              <a:buChar char="Ø"/>
            </a:pPr>
            <a:r>
              <a:rPr lang="en-US" sz="7400" b="1" dirty="0"/>
              <a:t>Confess faith in Jesus Christ</a:t>
            </a:r>
            <a:r>
              <a:rPr lang="en-US" sz="7400" dirty="0"/>
              <a:t> (</a:t>
            </a:r>
            <a:r>
              <a:rPr lang="en-US" sz="7400" u="sng" dirty="0"/>
              <a:t>Rom 10:10</a:t>
            </a:r>
            <a:r>
              <a:rPr lang="en-US" sz="7400" dirty="0"/>
              <a:t>, </a:t>
            </a:r>
            <a:r>
              <a:rPr lang="en-US" sz="7400" u="sng" dirty="0"/>
              <a:t>Matt 10:32</a:t>
            </a:r>
            <a:r>
              <a:rPr lang="en-US" sz="7400" dirty="0"/>
              <a:t>)</a:t>
            </a:r>
          </a:p>
          <a:p>
            <a:pPr>
              <a:spcAft>
                <a:spcPts val="600"/>
              </a:spcAft>
              <a:buFont typeface="Wingdings" panose="05000000000000000000" pitchFamily="2" charset="2"/>
              <a:buChar char="Ø"/>
            </a:pPr>
            <a:r>
              <a:rPr lang="en-US" sz="7400" b="1" dirty="0"/>
              <a:t>Be Baptized</a:t>
            </a:r>
            <a:r>
              <a:rPr lang="en-US" sz="7400" dirty="0"/>
              <a:t> (</a:t>
            </a:r>
            <a:r>
              <a:rPr lang="en-US" sz="7400" u="sng" dirty="0"/>
              <a:t>Gal 3:27</a:t>
            </a:r>
            <a:r>
              <a:rPr lang="en-US" sz="7400" dirty="0"/>
              <a:t>, </a:t>
            </a:r>
            <a:r>
              <a:rPr lang="en-US" sz="7400" u="sng" dirty="0"/>
              <a:t>Mk 16:16</a:t>
            </a:r>
            <a:r>
              <a:rPr lang="en-US" sz="7400" dirty="0"/>
              <a:t>, </a:t>
            </a:r>
            <a:r>
              <a:rPr lang="en-US" sz="7400" u="sng" dirty="0"/>
              <a:t>Acts 2:38</a:t>
            </a:r>
            <a:r>
              <a:rPr lang="en-US" sz="7400" dirty="0"/>
              <a:t>)</a:t>
            </a:r>
          </a:p>
          <a:p>
            <a:pPr>
              <a:buFont typeface="Wingdings" panose="05000000000000000000" pitchFamily="2" charset="2"/>
              <a:buChar char="Ø"/>
            </a:pPr>
            <a:r>
              <a:rPr lang="en-US" sz="7400" b="1" dirty="0"/>
              <a:t>Be faithful unto death</a:t>
            </a:r>
            <a:r>
              <a:rPr lang="en-US" sz="7400" dirty="0"/>
              <a:t> (Rev 2:10)</a:t>
            </a:r>
          </a:p>
        </p:txBody>
      </p:sp>
      <p:sp>
        <p:nvSpPr>
          <p:cNvPr id="4" name="Title 3"/>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God's Plan of Salvation</a:t>
            </a:r>
          </a:p>
        </p:txBody>
      </p:sp>
      <p:sp>
        <p:nvSpPr>
          <p:cNvPr id="5" name="TextBox 4"/>
          <p:cNvSpPr txBox="1"/>
          <p:nvPr/>
        </p:nvSpPr>
        <p:spPr>
          <a:xfrm>
            <a:off x="838200" y="6176963"/>
            <a:ext cx="10325100" cy="584775"/>
          </a:xfrm>
          <a:prstGeom prst="rect">
            <a:avLst/>
          </a:prstGeom>
          <a:noFill/>
        </p:spPr>
        <p:txBody>
          <a:bodyPr wrap="square" rtlCol="0">
            <a:spAutoFit/>
          </a:bodyPr>
          <a:lstStyle/>
          <a:p>
            <a:pPr algn="ctr"/>
            <a:r>
              <a:rPr lang="en-US" sz="3200" b="1" dirty="0">
                <a:solidFill>
                  <a:schemeClr val="bg1"/>
                </a:solidFill>
              </a:rPr>
              <a:t>God has done His part. Have you done yours?</a:t>
            </a:r>
          </a:p>
        </p:txBody>
      </p:sp>
    </p:spTree>
    <p:extLst>
      <p:ext uri="{BB962C8B-B14F-4D97-AF65-F5344CB8AC3E}">
        <p14:creationId xmlns:p14="http://schemas.microsoft.com/office/powerpoint/2010/main" val="17166345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Sheeps_am_31_PowerPlugs_Template_2gyx.v18.01.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eps_am_31_PowerPlugs_Template_2gyx.v17.12.s.potx" id="{FB499676-4B59-4328-94C4-4318D77628DE}" vid="{B5E0301D-4724-4A14-A04F-CF65D7B2C722}"/>
    </a:ext>
  </a:extLst>
</a:theme>
</file>

<file path=docProps/app.xml><?xml version="1.0" encoding="utf-8"?>
<Properties xmlns="http://schemas.openxmlformats.org/officeDocument/2006/extended-properties" xmlns:vt="http://schemas.openxmlformats.org/officeDocument/2006/docPropsVTypes">
  <Template>Sheeps_am_31_PowerPlugs_Template_2gyx.v18.01.s</Template>
  <TotalTime>558</TotalTime>
  <Words>635</Words>
  <Application>Microsoft Office PowerPoint</Application>
  <PresentationFormat>Widescreen</PresentationFormat>
  <Paragraphs>42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Sheeps_am_31_PowerPlugs_Template_2gyx.v18.01.s</vt:lpstr>
      <vt:lpstr>In the Presence of the Shepherd</vt:lpstr>
      <vt:lpstr>“Surely Goodness And Lovingkindness Will Follow Me All The Days Of My Life;”</vt:lpstr>
      <vt:lpstr>“And I Will Dwell In The House Of The LORD Forever”</vt:lpstr>
      <vt:lpstr>Provisions From God For Us Today</vt:lpstr>
      <vt:lpstr>God's Plan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Presence of the Shepherd</dc:title>
  <dc:creator>Jack Critchfield</dc:creator>
  <cp:lastModifiedBy>Jack Critchfield</cp:lastModifiedBy>
  <cp:revision>11</cp:revision>
  <dcterms:created xsi:type="dcterms:W3CDTF">2020-03-20T16:44:57Z</dcterms:created>
  <dcterms:modified xsi:type="dcterms:W3CDTF">2020-04-09T23:27:02Z</dcterms:modified>
</cp:coreProperties>
</file>